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987425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19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65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67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61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7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92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41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3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24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3AE3-589C-49CA-90E8-D7A35F1EAFF5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5219-2B5F-4C5C-9CE0-8418A7897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8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33877CE-FB52-279E-8ABC-466ADA147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65339"/>
            <a:ext cx="6858000" cy="282932"/>
          </a:xfrm>
        </p:spPr>
        <p:txBody>
          <a:bodyPr>
            <a:noAutofit/>
          </a:bodyPr>
          <a:lstStyle/>
          <a:p>
            <a:r>
              <a:rPr lang="it-IT" b="1" dirty="0">
                <a:latin typeface="Swis721 Cn BT" panose="020B0506020202030204" pitchFamily="34" charset="0"/>
              </a:rPr>
              <a:t>LA CITTÀ DI RIVAROLO CANAVESE</a:t>
            </a:r>
          </a:p>
          <a:p>
            <a:r>
              <a:rPr lang="it-IT" sz="1600" b="1" dirty="0">
                <a:latin typeface="Swis721 Cn BT" panose="020B0506020202030204" pitchFamily="34" charset="0"/>
              </a:rPr>
              <a:t>in collaborazione con il Comitato Sanità Sviluppo del Canavese</a:t>
            </a:r>
          </a:p>
          <a:p>
            <a:r>
              <a:rPr lang="it-IT" sz="1600" b="1" dirty="0">
                <a:latin typeface="Swis721 Cn BT" panose="020B0506020202030204" pitchFamily="34" charset="0"/>
              </a:rPr>
              <a:t>e la Croce Rossa Italiana - Comitato di Rivarolo C.se  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30A8CC90-660F-FAEC-3B00-D69A00C08551}"/>
              </a:ext>
            </a:extLst>
          </p:cNvPr>
          <p:cNvSpPr txBox="1">
            <a:spLocks/>
          </p:cNvSpPr>
          <p:nvPr/>
        </p:nvSpPr>
        <p:spPr>
          <a:xfrm>
            <a:off x="0" y="2499661"/>
            <a:ext cx="6858000" cy="2551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4200" dirty="0">
                <a:latin typeface="Swis721 Cn BT" panose="020B0506020202030204" pitchFamily="34" charset="0"/>
              </a:rPr>
              <a:t>Invitano la cittadinanza alla Serata Informativa sul tema:</a:t>
            </a:r>
          </a:p>
          <a:p>
            <a:pPr>
              <a:lnSpc>
                <a:spcPct val="120000"/>
              </a:lnSpc>
            </a:pPr>
            <a:r>
              <a:rPr lang="it-IT" sz="3300" b="1" dirty="0">
                <a:latin typeface="Swis721 Cn BT" panose="020B0506020202030204" pitchFamily="34" charset="0"/>
                <a:cs typeface="Calibri" panose="020F0502020204030204" pitchFamily="34" charset="0"/>
              </a:rPr>
              <a:t>Comportamento che dobbiamo tenere durante il Primo Soccorso per</a:t>
            </a:r>
            <a:r>
              <a:rPr lang="it-IT" sz="3300" dirty="0">
                <a:latin typeface="Swis721 Cn BT" panose="020B0506020202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it-IT" sz="5900" b="1" dirty="0">
                <a:latin typeface="Swis721 BT" panose="020B0504020202020204" pitchFamily="34" charset="0"/>
                <a:cs typeface="Times New Roman" panose="02020603050405020304" pitchFamily="18" charset="0"/>
              </a:rPr>
              <a:t>Ictus – Infarto – Arresto Cardiaco</a:t>
            </a:r>
          </a:p>
          <a:p>
            <a:pPr>
              <a:lnSpc>
                <a:spcPct val="100000"/>
              </a:lnSpc>
            </a:pPr>
            <a:r>
              <a:rPr lang="it-IT" sz="2900" b="1" dirty="0">
                <a:latin typeface="Swis721 BT" panose="020B0504020202020204" pitchFamily="34" charset="0"/>
                <a:cs typeface="Times New Roman" panose="02020603050405020304" pitchFamily="18" charset="0"/>
              </a:rPr>
              <a:t>con dimostrazione utilizzo del Defibrillatore Semi-Automatico</a:t>
            </a:r>
          </a:p>
          <a:p>
            <a:pPr>
              <a:lnSpc>
                <a:spcPct val="100000"/>
              </a:lnSpc>
            </a:pPr>
            <a:r>
              <a:rPr lang="it-IT" sz="2900" b="1" dirty="0">
                <a:latin typeface="Swis721 BT" panose="020B0504020202020204" pitchFamily="34" charset="0"/>
                <a:cs typeface="Times New Roman" panose="02020603050405020304" pitchFamily="18" charset="0"/>
              </a:rPr>
              <a:t>e manovre di Massaggio Cardiaco</a:t>
            </a:r>
          </a:p>
          <a:p>
            <a:pPr>
              <a:lnSpc>
                <a:spcPct val="100000"/>
              </a:lnSpc>
            </a:pPr>
            <a:br>
              <a:rPr lang="fr-FR" sz="900" dirty="0"/>
            </a:br>
            <a:endParaRPr lang="it-IT" sz="2000" b="1" dirty="0">
              <a:latin typeface="Swis721 Cn BT" panose="020B05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2069F28-24C2-1670-3A69-CA339EE84F20}"/>
              </a:ext>
            </a:extLst>
          </p:cNvPr>
          <p:cNvSpPr txBox="1">
            <a:spLocks/>
          </p:cNvSpPr>
          <p:nvPr/>
        </p:nvSpPr>
        <p:spPr>
          <a:xfrm>
            <a:off x="162239" y="4458339"/>
            <a:ext cx="6533524" cy="47362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2600" b="1" dirty="0">
                <a:solidFill>
                  <a:schemeClr val="accent1"/>
                </a:solidFill>
              </a:rPr>
              <a:t>Venerdì 8 Novembre 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chemeClr val="accent1"/>
                </a:solidFill>
              </a:rPr>
              <a:t>alle ore 20,45  </a:t>
            </a:r>
          </a:p>
          <a:p>
            <a:pPr>
              <a:lnSpc>
                <a:spcPct val="100000"/>
              </a:lnSpc>
            </a:pPr>
            <a:r>
              <a:rPr lang="it-IT" sz="2200" b="1" dirty="0">
                <a:solidFill>
                  <a:schemeClr val="accent1"/>
                </a:solidFill>
              </a:rPr>
              <a:t>Presso la sala LUX - Beppe Bertinetti </a:t>
            </a:r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chemeClr val="accent1"/>
                </a:solidFill>
              </a:rPr>
              <a:t>Corso Trieste n.43 – Rivarolo Canavese</a:t>
            </a:r>
          </a:p>
          <a:p>
            <a:pPr>
              <a:lnSpc>
                <a:spcPct val="100000"/>
              </a:lnSpc>
            </a:pPr>
            <a:endParaRPr lang="it-IT" sz="11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200" b="1" dirty="0"/>
              <a:t>Partecipa all’evento l’Assessore Regionale alla Sanità </a:t>
            </a:r>
          </a:p>
          <a:p>
            <a:pPr>
              <a:lnSpc>
                <a:spcPct val="100000"/>
              </a:lnSpc>
            </a:pPr>
            <a:r>
              <a:rPr lang="it-IT" sz="2400" b="1" dirty="0"/>
              <a:t>Federico Riboldi   </a:t>
            </a:r>
          </a:p>
          <a:p>
            <a:pPr algn="l">
              <a:lnSpc>
                <a:spcPct val="160000"/>
              </a:lnSpc>
            </a:pPr>
            <a:r>
              <a:rPr lang="it-IT" sz="1900" b="1" dirty="0">
                <a:solidFill>
                  <a:schemeClr val="accent1"/>
                </a:solidFill>
              </a:rPr>
              <a:t>Con gli interventi dei medici:</a:t>
            </a:r>
          </a:p>
          <a:p>
            <a:pPr algn="l"/>
            <a:r>
              <a:rPr lang="it-IT" sz="1900" b="1" dirty="0"/>
              <a:t>Dr. Maurizio Maggio </a:t>
            </a:r>
            <a:r>
              <a:rPr lang="it-IT" sz="1900" dirty="0"/>
              <a:t>– Neurologo ASL TO4</a:t>
            </a:r>
          </a:p>
          <a:p>
            <a:pPr algn="l"/>
            <a:r>
              <a:rPr lang="it-IT" sz="1900" b="1" dirty="0"/>
              <a:t>Dr. Davide Presutti </a:t>
            </a:r>
            <a:r>
              <a:rPr lang="it-IT" sz="1900" dirty="0"/>
              <a:t>– Cardiologo ASL TO4</a:t>
            </a:r>
          </a:p>
          <a:p>
            <a:pPr algn="l"/>
            <a:r>
              <a:rPr lang="it-IT" sz="1900" b="1" dirty="0"/>
              <a:t>Dr. Antonio Milano </a:t>
            </a:r>
            <a:r>
              <a:rPr lang="it-IT" sz="1900" dirty="0"/>
              <a:t>– Formazione C.R.I. per uso defibrillatore </a:t>
            </a:r>
          </a:p>
          <a:p>
            <a:pPr algn="l"/>
            <a:r>
              <a:rPr lang="it-IT" sz="1900" b="1" dirty="0"/>
              <a:t>Dr. Sergio Bretti </a:t>
            </a:r>
            <a:r>
              <a:rPr lang="it-IT" sz="1900" dirty="0"/>
              <a:t>– già Primario Oncologo ASL TO4</a:t>
            </a:r>
          </a:p>
          <a:p>
            <a:pPr algn="l">
              <a:lnSpc>
                <a:spcPct val="100000"/>
              </a:lnSpc>
            </a:pPr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9384EF-3539-E00C-C951-9620A636F43C}"/>
              </a:ext>
            </a:extLst>
          </p:cNvPr>
          <p:cNvSpPr txBox="1"/>
          <p:nvPr/>
        </p:nvSpPr>
        <p:spPr>
          <a:xfrm>
            <a:off x="1257066" y="9417384"/>
            <a:ext cx="1325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con il patrocinio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EA15A7-99CF-E986-DAC5-1170397C2FB7}"/>
              </a:ext>
            </a:extLst>
          </p:cNvPr>
          <p:cNvSpPr txBox="1"/>
          <p:nvPr/>
        </p:nvSpPr>
        <p:spPr>
          <a:xfrm>
            <a:off x="4024887" y="9425078"/>
            <a:ext cx="25029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latin typeface="Swis721 LtEx BT" panose="020B0505020202020204" pitchFamily="34" charset="0"/>
                <a:cs typeface="Times New Roman" panose="02020603050405020304" pitchFamily="18" charset="0"/>
              </a:rPr>
              <a:t>Campagna Informativa Pubblica</a:t>
            </a:r>
            <a:endParaRPr lang="it-IT" sz="1100" i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8852982-DD8E-6E44-0FCE-B66B2F84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662" y="9342618"/>
            <a:ext cx="1480673" cy="42653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C56D3C8-164D-BBBE-C16F-F2A62E806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9742" r="18268" b="11940"/>
          <a:stretch/>
        </p:blipFill>
        <p:spPr>
          <a:xfrm>
            <a:off x="272078" y="4426857"/>
            <a:ext cx="1340821" cy="853249"/>
          </a:xfrm>
          <a:prstGeom prst="rect">
            <a:avLst/>
          </a:prstGeom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E9AD7EF2-5D25-4852-8B97-72D16BF63F79-L0-001.jpeg" descr="E9AD7EF2-5D25-4852-8B97-72D16BF63F79-L0-001.jpeg">
            <a:extLst>
              <a:ext uri="{FF2B5EF4-FFF2-40B4-BE49-F238E27FC236}">
                <a16:creationId xmlns:a16="http://schemas.microsoft.com/office/drawing/2014/main" id="{22643F2F-ED29-EE09-922A-558FDED6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49" y="4429118"/>
            <a:ext cx="847073" cy="1114570"/>
          </a:xfrm>
          <a:prstGeom prst="rect">
            <a:avLst/>
          </a:prstGeom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4F739FF-484D-ED13-3A64-EC0D5986377B}"/>
              </a:ext>
            </a:extLst>
          </p:cNvPr>
          <p:cNvCxnSpPr>
            <a:cxnSpLocks/>
          </p:cNvCxnSpPr>
          <p:nvPr/>
        </p:nvCxnSpPr>
        <p:spPr>
          <a:xfrm>
            <a:off x="170019" y="7203440"/>
            <a:ext cx="651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AF89A0C-0FB7-FDF5-B482-5E532D4F5875}"/>
              </a:ext>
            </a:extLst>
          </p:cNvPr>
          <p:cNvCxnSpPr>
            <a:cxnSpLocks/>
          </p:cNvCxnSpPr>
          <p:nvPr/>
        </p:nvCxnSpPr>
        <p:spPr>
          <a:xfrm>
            <a:off x="157319" y="6291580"/>
            <a:ext cx="6543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BB76E3D3-E610-6CDD-FD5E-6C4D3E222D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387" y="261055"/>
            <a:ext cx="879225" cy="928992"/>
          </a:xfrm>
          <a:prstGeom prst="rect">
            <a:avLst/>
          </a:prstGeom>
        </p:spPr>
      </p:pic>
      <p:pic>
        <p:nvPicPr>
          <p:cNvPr id="15" name="Immagine 14" descr="Immagine che contiene testo, simbolo, logo, Carattere&#10;&#10;Descrizione generata automaticamente">
            <a:extLst>
              <a:ext uri="{FF2B5EF4-FFF2-40B4-BE49-F238E27FC236}">
                <a16:creationId xmlns:a16="http://schemas.microsoft.com/office/drawing/2014/main" id="{4C74526B-0C4B-4D60-8C05-379480488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56" y="273171"/>
            <a:ext cx="1028692" cy="102869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4B027285-F3F1-730E-04D0-E566AC033241}"/>
              </a:ext>
            </a:extLst>
          </p:cNvPr>
          <p:cNvGrpSpPr/>
          <p:nvPr/>
        </p:nvGrpSpPr>
        <p:grpSpPr>
          <a:xfrm>
            <a:off x="744712" y="198933"/>
            <a:ext cx="1736373" cy="1102930"/>
            <a:chOff x="883210" y="202714"/>
            <a:chExt cx="1736373" cy="1102930"/>
          </a:xfrm>
        </p:grpSpPr>
        <p:pic>
          <p:nvPicPr>
            <p:cNvPr id="16" name="Immagine 15" descr="Immagine che contiene ornamento&#10;&#10;Descrizione generata automaticamente con attendibilità bassa">
              <a:extLst>
                <a:ext uri="{FF2B5EF4-FFF2-40B4-BE49-F238E27FC236}">
                  <a16:creationId xmlns:a16="http://schemas.microsoft.com/office/drawing/2014/main" id="{CF4909CD-A3D8-9BA8-1696-0AD590B1F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08"/>
            <a:stretch/>
          </p:blipFill>
          <p:spPr>
            <a:xfrm>
              <a:off x="1237051" y="202714"/>
              <a:ext cx="1028691" cy="850163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E0EA652-FE89-D7BB-975B-63B8A020C8C3}"/>
                </a:ext>
              </a:extLst>
            </p:cNvPr>
            <p:cNvSpPr txBox="1"/>
            <p:nvPr/>
          </p:nvSpPr>
          <p:spPr>
            <a:xfrm>
              <a:off x="883210" y="1051728"/>
              <a:ext cx="17363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Città di Rivarolo Canavese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049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148</Words>
  <Application>Microsoft Office PowerPoint</Application>
  <PresentationFormat>A4 (21x29,7 cm)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Swis721 BT</vt:lpstr>
      <vt:lpstr>Swis721 Cn BT</vt:lpstr>
      <vt:lpstr>Swis721 LtEx BT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Savoi</dc:creator>
  <cp:lastModifiedBy>Patrizia Rizzi</cp:lastModifiedBy>
  <cp:revision>73</cp:revision>
  <cp:lastPrinted>2024-05-16T06:59:24Z</cp:lastPrinted>
  <dcterms:created xsi:type="dcterms:W3CDTF">2022-09-08T14:23:23Z</dcterms:created>
  <dcterms:modified xsi:type="dcterms:W3CDTF">2024-10-28T15:54:37Z</dcterms:modified>
</cp:coreProperties>
</file>